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80" r:id="rId1"/>
  </p:sldMasterIdLst>
  <p:notesMasterIdLst>
    <p:notesMasterId r:id="rId27"/>
  </p:notesMasterIdLst>
  <p:sldIdLst>
    <p:sldId id="300" r:id="rId2"/>
    <p:sldId id="425" r:id="rId3"/>
    <p:sldId id="426" r:id="rId4"/>
    <p:sldId id="433" r:id="rId5"/>
    <p:sldId id="427" r:id="rId6"/>
    <p:sldId id="428" r:id="rId7"/>
    <p:sldId id="430" r:id="rId8"/>
    <p:sldId id="432" r:id="rId9"/>
    <p:sldId id="434" r:id="rId10"/>
    <p:sldId id="435" r:id="rId11"/>
    <p:sldId id="449" r:id="rId12"/>
    <p:sldId id="429" r:id="rId13"/>
    <p:sldId id="450" r:id="rId14"/>
    <p:sldId id="431" r:id="rId15"/>
    <p:sldId id="440" r:id="rId16"/>
    <p:sldId id="445" r:id="rId17"/>
    <p:sldId id="436" r:id="rId18"/>
    <p:sldId id="438" r:id="rId19"/>
    <p:sldId id="437" r:id="rId20"/>
    <p:sldId id="439" r:id="rId21"/>
    <p:sldId id="448" r:id="rId22"/>
    <p:sldId id="451" r:id="rId23"/>
    <p:sldId id="454" r:id="rId24"/>
    <p:sldId id="452" r:id="rId25"/>
    <p:sldId id="453" r:id="rId26"/>
  </p:sldIdLst>
  <p:sldSz cx="9144000" cy="6858000" type="screen4x3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31F"/>
    <a:srgbClr val="103822"/>
    <a:srgbClr val="003300"/>
    <a:srgbClr val="79BD79"/>
    <a:srgbClr val="001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676" autoAdjust="0"/>
    <p:restoredTop sz="95108" autoAdjust="0"/>
  </p:normalViewPr>
  <p:slideViewPr>
    <p:cSldViewPr>
      <p:cViewPr varScale="1">
        <p:scale>
          <a:sx n="136" d="100"/>
          <a:sy n="136" d="100"/>
        </p:scale>
        <p:origin x="224" y="8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0E5864-EFAC-408B-AEFD-50255B1886E4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588C5-2AE4-4298-83B7-986C950901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5908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1209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9646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8860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8754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474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0263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25067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255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1159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22346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11579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29902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18553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73524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52894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07671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65628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4796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4201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59971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03878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82935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11603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DEA1F9-A675-488D-A703-880D0231416F}" type="slidenum">
              <a:rPr lang="pt-BR" smtClean="0"/>
              <a:pPr>
                <a:defRPr/>
              </a:pPr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3222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ângulo retângu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grpSp>
        <p:nvGrpSpPr>
          <p:cNvPr id="2" name="Gru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4EA4E1E-1B92-4307-B30B-B77D2A3E2C66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C5C3774-9658-4D06-A54F-5EE4556FA7C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A4E1E-1B92-4307-B30B-B77D2A3E2C66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3774-9658-4D06-A54F-5EE4556FA7C7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A4E1E-1B92-4307-B30B-B77D2A3E2C66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3774-9658-4D06-A54F-5EE4556FA7C7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Divis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Divis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A4E1E-1B92-4307-B30B-B77D2A3E2C66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3774-9658-4D06-A54F-5EE4556FA7C7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A4E1E-1B92-4307-B30B-B77D2A3E2C66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3774-9658-4D06-A54F-5EE4556FA7C7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A4E1E-1B92-4307-B30B-B77D2A3E2C66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3774-9658-4D06-A54F-5EE4556FA7C7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A4E1E-1B92-4307-B30B-B77D2A3E2C66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3774-9658-4D06-A54F-5EE4556FA7C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64EA4E1E-1B92-4307-B30B-B77D2A3E2C66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3774-9658-4D06-A54F-5EE4556FA7C7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4EA4E1E-1B92-4307-B30B-B77D2A3E2C66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C5C3774-9658-4D06-A54F-5EE4556FA7C7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ângulo re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Conector reto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ivis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Divis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A4E1E-1B92-4307-B30B-B77D2A3E2C66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3774-9658-4D06-A54F-5EE4556FA7C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A4E1E-1B92-4307-B30B-B77D2A3E2C66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3774-9658-4D06-A54F-5EE4556FA7C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4EA4E1E-1B92-4307-B30B-B77D2A3E2C66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C5C3774-9658-4D06-A54F-5EE4556FA7C7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899592" y="2348880"/>
            <a:ext cx="7772400" cy="1487736"/>
          </a:xfrm>
        </p:spPr>
        <p:txBody>
          <a:bodyPr>
            <a:no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EMENDA CONSTITUCIONAL nº 103/2019 – REFORMA DA PREVIDÊNCIA</a:t>
            </a:r>
          </a:p>
          <a:p>
            <a:pPr algn="ctr"/>
            <a:endParaRPr lang="pt-BR" sz="2800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r>
              <a:rPr lang="pt-BR" sz="2800" b="1" dirty="0">
                <a:solidFill>
                  <a:schemeClr val="bg1"/>
                </a:solidFill>
                <a:latin typeface="Candara" panose="020E0502030303020204" pitchFamily="34" charset="0"/>
              </a:rPr>
              <a:t>PRINCIPAIS ALTERAÇÕES PARA OS SERVIDORES PÚBLICOS FEDERAIS</a:t>
            </a:r>
          </a:p>
          <a:p>
            <a:pPr algn="ctr"/>
            <a:endParaRPr lang="pt-BR" sz="2800" dirty="0">
              <a:solidFill>
                <a:schemeClr val="bg1"/>
              </a:solidFill>
            </a:endParaRPr>
          </a:p>
          <a:p>
            <a:pPr algn="ctr"/>
            <a:endParaRPr lang="pt-BR" sz="2800" dirty="0">
              <a:solidFill>
                <a:schemeClr val="bg1"/>
              </a:solidFill>
            </a:endParaRPr>
          </a:p>
          <a:p>
            <a:pPr algn="ctr"/>
            <a:endParaRPr lang="pt-BR" sz="2800" i="1" dirty="0">
              <a:solidFill>
                <a:schemeClr val="bg1"/>
              </a:solidFill>
            </a:endParaRPr>
          </a:p>
        </p:txBody>
      </p:sp>
      <p:pic>
        <p:nvPicPr>
          <p:cNvPr id="8" name="Picture 2" descr="F:\u\Aline Dalmolin\Marca\marca_wagner_colorida_fundo_verd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-531440"/>
            <a:ext cx="3672408" cy="270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654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331640" y="2708920"/>
            <a:ext cx="7128792" cy="954107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pt-BR" sz="2800" b="1" dirty="0">
                <a:latin typeface="Candara" panose="020E0502030303020204" pitchFamily="34" charset="0"/>
              </a:rPr>
              <a:t>1) </a:t>
            </a:r>
            <a:r>
              <a:rPr lang="pt-BR" sz="2800" dirty="0">
                <a:latin typeface="Candara" panose="020E0502030303020204" pitchFamily="34" charset="0"/>
              </a:rPr>
              <a:t>Retirada de regras previdenciárias da CF – regulamentação por LEI</a:t>
            </a:r>
          </a:p>
        </p:txBody>
      </p:sp>
    </p:spTree>
    <p:extLst>
      <p:ext uri="{BB962C8B-B14F-4D97-AF65-F5344CB8AC3E}">
        <p14:creationId xmlns:p14="http://schemas.microsoft.com/office/powerpoint/2010/main" val="3393590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187624" y="1484784"/>
            <a:ext cx="6840760" cy="3985706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BR" dirty="0">
                <a:latin typeface="Candara" panose="020E0502030303020204" pitchFamily="34" charset="0"/>
              </a:rPr>
              <a:t>a</a:t>
            </a:r>
            <a:r>
              <a:rPr lang="pt-BR" b="1" dirty="0">
                <a:latin typeface="Candara" panose="020E0502030303020204" pitchFamily="34" charset="0"/>
              </a:rPr>
              <a:t>) </a:t>
            </a:r>
            <a:r>
              <a:rPr lang="pt-BR" sz="2000" b="1" dirty="0">
                <a:latin typeface="Candara" panose="020E0502030303020204" pitchFamily="34" charset="0"/>
              </a:rPr>
              <a:t>Lei complementar</a:t>
            </a:r>
            <a:endParaRPr lang="pt-BR" b="1" dirty="0">
              <a:latin typeface="Candara" panose="020E0502030303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BR" b="1" dirty="0">
                <a:latin typeface="Candara" panose="020E0502030303020204" pitchFamily="34" charset="0"/>
              </a:rPr>
              <a:t>- Tempo de contribuição e demais requisitos (tempo na carreira/cargo)</a:t>
            </a:r>
          </a:p>
          <a:p>
            <a:pPr algn="just">
              <a:spcBef>
                <a:spcPts val="600"/>
              </a:spcBef>
            </a:pPr>
            <a:r>
              <a:rPr lang="pt-BR" dirty="0">
                <a:latin typeface="Candara" panose="020E0502030303020204" pitchFamily="34" charset="0"/>
              </a:rPr>
              <a:t>- Aposentadoria especial (deficiência/policial-agente penitenciário ou socioeducativo/exposição a agentes químicos, físicos ou biológicos)</a:t>
            </a:r>
          </a:p>
          <a:p>
            <a:pPr algn="just">
              <a:spcBef>
                <a:spcPts val="600"/>
              </a:spcBef>
            </a:pPr>
            <a:r>
              <a:rPr lang="pt-BR" b="1" dirty="0">
                <a:latin typeface="Candara" panose="020E0502030303020204" pitchFamily="34" charset="0"/>
              </a:rPr>
              <a:t>- Tempo de efetivo exercício das funções de magistério para aposentadoria docente</a:t>
            </a:r>
          </a:p>
          <a:p>
            <a:pPr algn="just">
              <a:spcBef>
                <a:spcPts val="600"/>
              </a:spcBef>
            </a:pPr>
            <a:r>
              <a:rPr lang="pt-BR" dirty="0">
                <a:latin typeface="Candara" panose="020E0502030303020204" pitchFamily="34" charset="0"/>
              </a:rPr>
              <a:t>- Normas gerais de organização do RPPS (extinção e migração para o RGPS/parâmetros para apuração da base de cálculo e definição de alíquota de contribuições ordinárias e extraordinárias)</a:t>
            </a:r>
          </a:p>
          <a:p>
            <a:pPr algn="just">
              <a:spcBef>
                <a:spcPts val="600"/>
              </a:spcBef>
            </a:pPr>
            <a:r>
              <a:rPr lang="pt-BR" dirty="0">
                <a:latin typeface="Candara" panose="020E0502030303020204" pitchFamily="34" charset="0"/>
              </a:rPr>
              <a:t>- Acumulação de benefícios previdenciários</a:t>
            </a:r>
          </a:p>
          <a:p>
            <a:pPr algn="just"/>
            <a:endParaRPr lang="pt-BR" dirty="0">
              <a:latin typeface="Candara" panose="020E0502030303020204" pitchFamily="34" charset="0"/>
            </a:endParaRPr>
          </a:p>
          <a:p>
            <a:endParaRPr lang="pt-BR" sz="5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397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259632" y="1268760"/>
            <a:ext cx="6912768" cy="3508653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BR" b="1" dirty="0" err="1">
                <a:latin typeface="Candara" panose="020E0502030303020204" pitchFamily="34" charset="0"/>
              </a:rPr>
              <a:t>b</a:t>
            </a:r>
            <a:r>
              <a:rPr lang="pt-BR" b="1" dirty="0">
                <a:latin typeface="Candara" panose="020E0502030303020204" pitchFamily="34" charset="0"/>
              </a:rPr>
              <a:t>) </a:t>
            </a:r>
            <a:r>
              <a:rPr lang="pt-BR" sz="2000" b="1" dirty="0">
                <a:latin typeface="Candara" panose="020E0502030303020204" pitchFamily="34" charset="0"/>
              </a:rPr>
              <a:t>Lei ordinária</a:t>
            </a:r>
            <a:endParaRPr lang="pt-BR" b="1" dirty="0">
              <a:latin typeface="Candara" panose="020E0502030303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BR" dirty="0">
                <a:latin typeface="Candara" panose="020E0502030303020204" pitchFamily="34" charset="0"/>
              </a:rPr>
              <a:t>- Realização de avaliações periódicas na aposentadoria por incapacidade permanente</a:t>
            </a:r>
          </a:p>
          <a:p>
            <a:pPr algn="just">
              <a:spcBef>
                <a:spcPts val="600"/>
              </a:spcBef>
            </a:pPr>
            <a:r>
              <a:rPr lang="pt-BR" b="1" dirty="0">
                <a:latin typeface="Candara" panose="020E0502030303020204" pitchFamily="34" charset="0"/>
              </a:rPr>
              <a:t>- Regra para cálculo dos proventos</a:t>
            </a:r>
          </a:p>
          <a:p>
            <a:pPr algn="just">
              <a:spcBef>
                <a:spcPts val="600"/>
              </a:spcBef>
            </a:pPr>
            <a:r>
              <a:rPr lang="pt-BR" dirty="0">
                <a:latin typeface="Candara" panose="020E0502030303020204" pitchFamily="34" charset="0"/>
              </a:rPr>
              <a:t>- Pensão por morte (inclusive quotas)</a:t>
            </a:r>
          </a:p>
          <a:p>
            <a:pPr algn="just">
              <a:spcBef>
                <a:spcPts val="600"/>
              </a:spcBef>
            </a:pPr>
            <a:r>
              <a:rPr lang="pt-BR" dirty="0">
                <a:latin typeface="Candara" panose="020E0502030303020204" pitchFamily="34" charset="0"/>
              </a:rPr>
              <a:t>- Instituição de RPC</a:t>
            </a:r>
          </a:p>
          <a:p>
            <a:pPr algn="just">
              <a:spcBef>
                <a:spcPts val="600"/>
              </a:spcBef>
            </a:pPr>
            <a:r>
              <a:rPr lang="pt-BR" b="1" dirty="0">
                <a:latin typeface="Candara" panose="020E0502030303020204" pitchFamily="34" charset="0"/>
              </a:rPr>
              <a:t>- Abono de permanência – existência e valor</a:t>
            </a:r>
          </a:p>
          <a:p>
            <a:pPr algn="just">
              <a:spcBef>
                <a:spcPts val="600"/>
              </a:spcBef>
            </a:pPr>
            <a:r>
              <a:rPr lang="pt-BR" b="1" dirty="0">
                <a:latin typeface="Candara" panose="020E0502030303020204" pitchFamily="34" charset="0"/>
              </a:rPr>
              <a:t>- Contribuições previdenciárias – alíquotas progressivas/aumento da base de cálculo para aposentados e pensionistas/contribuição extraordinária</a:t>
            </a:r>
          </a:p>
          <a:p>
            <a:endParaRPr lang="pt-BR" sz="5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437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259632" y="2060848"/>
            <a:ext cx="7128792" cy="2677656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pt-BR" sz="2800" b="1" dirty="0">
                <a:latin typeface="Candara" panose="020E0502030303020204" pitchFamily="34" charset="0"/>
              </a:rPr>
              <a:t>2) </a:t>
            </a:r>
            <a:r>
              <a:rPr lang="pt-BR" sz="2800" dirty="0">
                <a:latin typeface="Candara" panose="020E0502030303020204" pitchFamily="34" charset="0"/>
              </a:rPr>
              <a:t>Novas idades mínimas: 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pt-BR" sz="2400" dirty="0">
                <a:latin typeface="Candara" panose="020E0502030303020204" pitchFamily="34" charset="0"/>
              </a:rPr>
              <a:t>- 65 anos para homem e 62 anos para mulher (60 e 55 anos na regra anterior)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2400" dirty="0">
                <a:latin typeface="Candara" panose="020E0502030303020204" pitchFamily="34" charset="0"/>
              </a:rPr>
              <a:t>- 60 anos para docente homem e 57 anos para docente mulher (55 e 50 anos na regra anterior) – magistério do ensino infantil, fundamental e médio</a:t>
            </a:r>
          </a:p>
        </p:txBody>
      </p:sp>
    </p:spTree>
    <p:extLst>
      <p:ext uri="{BB962C8B-B14F-4D97-AF65-F5344CB8AC3E}">
        <p14:creationId xmlns:p14="http://schemas.microsoft.com/office/powerpoint/2010/main" val="2404683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331640" y="2420888"/>
            <a:ext cx="7128792" cy="1384995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pt-BR" sz="2800" b="1" dirty="0">
                <a:latin typeface="Candara" panose="020E0502030303020204" pitchFamily="34" charset="0"/>
              </a:rPr>
              <a:t>3) </a:t>
            </a:r>
            <a:r>
              <a:rPr lang="pt-BR" sz="2800" dirty="0">
                <a:latin typeface="Candara" panose="020E0502030303020204" pitchFamily="34" charset="0"/>
              </a:rPr>
              <a:t>Mudança na aposentadoria especial docente – garantia de 5 anos de redução apenas na </a:t>
            </a:r>
            <a:r>
              <a:rPr lang="pt-BR" sz="2800" u="sng" dirty="0">
                <a:latin typeface="Candara" panose="020E0502030303020204" pitchFamily="34" charset="0"/>
              </a:rPr>
              <a:t>idade</a:t>
            </a:r>
          </a:p>
        </p:txBody>
      </p:sp>
    </p:spTree>
    <p:extLst>
      <p:ext uri="{BB962C8B-B14F-4D97-AF65-F5344CB8AC3E}">
        <p14:creationId xmlns:p14="http://schemas.microsoft.com/office/powerpoint/2010/main" val="1670003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331640" y="2420888"/>
            <a:ext cx="7128792" cy="1384995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pt-BR" sz="2800" b="1" dirty="0">
                <a:latin typeface="Candara" panose="020E0502030303020204" pitchFamily="34" charset="0"/>
              </a:rPr>
              <a:t>4) </a:t>
            </a:r>
            <a:r>
              <a:rPr lang="pt-BR" sz="2800" dirty="0">
                <a:latin typeface="Candara" panose="020E0502030303020204" pitchFamily="34" charset="0"/>
              </a:rPr>
              <a:t>Abono de permanência – </a:t>
            </a:r>
            <a:r>
              <a:rPr lang="pt-BR" sz="2800" u="sng" dirty="0">
                <a:latin typeface="Candara" panose="020E0502030303020204" pitchFamily="34" charset="0"/>
              </a:rPr>
              <a:t>pode</a:t>
            </a:r>
            <a:r>
              <a:rPr lang="pt-BR" sz="2800" dirty="0">
                <a:latin typeface="Candara" panose="020E0502030303020204" pitchFamily="34" charset="0"/>
              </a:rPr>
              <a:t> ser previsto, com valor </a:t>
            </a:r>
            <a:r>
              <a:rPr lang="pt-BR" sz="2800" u="sng" dirty="0">
                <a:latin typeface="Candara" panose="020E0502030303020204" pitchFamily="34" charset="0"/>
              </a:rPr>
              <a:t>máximo</a:t>
            </a:r>
            <a:r>
              <a:rPr lang="pt-BR" sz="2800" dirty="0">
                <a:latin typeface="Candara" panose="020E0502030303020204" pitchFamily="34" charset="0"/>
              </a:rPr>
              <a:t> equivalente à contribuição previdenciária</a:t>
            </a:r>
            <a:endParaRPr lang="pt-BR" sz="2800" u="sng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931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331640" y="1905506"/>
            <a:ext cx="7128792" cy="3123932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pt-BR" sz="2800" b="1" dirty="0">
                <a:latin typeface="Candara" panose="020E0502030303020204" pitchFamily="34" charset="0"/>
              </a:rPr>
              <a:t>5) </a:t>
            </a:r>
            <a:r>
              <a:rPr lang="pt-BR" sz="2800" dirty="0">
                <a:latin typeface="Candara" panose="020E0502030303020204" pitchFamily="34" charset="0"/>
              </a:rPr>
              <a:t>Contribuição previdenciária:</a:t>
            </a:r>
          </a:p>
          <a:p>
            <a:pPr algn="just">
              <a:spcBef>
                <a:spcPts val="1200"/>
              </a:spcBef>
            </a:pPr>
            <a:r>
              <a:rPr lang="pt-BR" sz="2400" dirty="0">
                <a:latin typeface="Candara" panose="020E0502030303020204" pitchFamily="34" charset="0"/>
              </a:rPr>
              <a:t>- Alíquotas progressivas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latin typeface="Candara" panose="020E0502030303020204" pitchFamily="34" charset="0"/>
              </a:rPr>
              <a:t>- Déficit atuarial:</a:t>
            </a:r>
          </a:p>
          <a:p>
            <a:pPr algn="just">
              <a:spcBef>
                <a:spcPts val="600"/>
              </a:spcBef>
            </a:pPr>
            <a:r>
              <a:rPr lang="pt-BR" sz="2400" b="1" dirty="0">
                <a:latin typeface="Candara" panose="020E0502030303020204" pitchFamily="34" charset="0"/>
              </a:rPr>
              <a:t>a. </a:t>
            </a:r>
            <a:r>
              <a:rPr lang="pt-BR" sz="2400" dirty="0">
                <a:latin typeface="Candara" panose="020E0502030303020204" pitchFamily="34" charset="0"/>
              </a:rPr>
              <a:t>Ampliação base de cálculo aposentados e pensionistas (valor que exceder ao SM)</a:t>
            </a:r>
          </a:p>
          <a:p>
            <a:pPr algn="just">
              <a:spcBef>
                <a:spcPts val="600"/>
              </a:spcBef>
            </a:pPr>
            <a:r>
              <a:rPr lang="pt-BR" sz="2400" b="1" dirty="0">
                <a:latin typeface="Candara" panose="020E0502030303020204" pitchFamily="34" charset="0"/>
              </a:rPr>
              <a:t>b. </a:t>
            </a:r>
            <a:r>
              <a:rPr lang="pt-BR" sz="2400" dirty="0">
                <a:latin typeface="Candara" panose="020E0502030303020204" pitchFamily="34" charset="0"/>
              </a:rPr>
              <a:t>Contribuições extraordinárias para todos (tempo determinado)</a:t>
            </a:r>
            <a:endParaRPr lang="pt-BR" sz="2000" u="sng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250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259632" y="1343814"/>
            <a:ext cx="7128792" cy="4170372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pt-BR" sz="2800" b="1" dirty="0">
                <a:latin typeface="Candara" panose="020E0502030303020204" pitchFamily="34" charset="0"/>
              </a:rPr>
              <a:t>6) </a:t>
            </a:r>
            <a:r>
              <a:rPr lang="pt-BR" sz="2800" dirty="0">
                <a:latin typeface="Candara" panose="020E0502030303020204" pitchFamily="34" charset="0"/>
              </a:rPr>
              <a:t>Pensão por morte: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latin typeface="Candara" panose="020E0502030303020204" pitchFamily="34" charset="0"/>
              </a:rPr>
              <a:t>- Cota familiar de 50% + 10% por dependente (exceção: dependente inválido – 100% até o teto + 50% e quotas de 10% sobre o que ultrapassar)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latin typeface="Candara" panose="020E0502030303020204" pitchFamily="34" charset="0"/>
              </a:rPr>
              <a:t>- Para servidor ativo: percentual incide sobre o valor que teria direito se aposentado por incapacidade na data do óbito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latin typeface="Candara" panose="020E0502030303020204" pitchFamily="34" charset="0"/>
              </a:rPr>
              <a:t>- Cotas não reversíveis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latin typeface="Candara" panose="020E0502030303020204" pitchFamily="34" charset="0"/>
              </a:rPr>
              <a:t>- Alteração por lei</a:t>
            </a:r>
          </a:p>
          <a:p>
            <a:pPr algn="just">
              <a:spcBef>
                <a:spcPts val="600"/>
              </a:spcBef>
            </a:pPr>
            <a:endParaRPr lang="pt-BR" sz="2000" u="sng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310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403648" y="471636"/>
            <a:ext cx="7416824" cy="6078587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pt-BR" sz="2800" b="1" dirty="0">
                <a:latin typeface="Candara" panose="020E0502030303020204" pitchFamily="34" charset="0"/>
              </a:rPr>
              <a:t>7) </a:t>
            </a:r>
            <a:r>
              <a:rPr lang="pt-BR" sz="2800" dirty="0">
                <a:latin typeface="Candara" panose="020E0502030303020204" pitchFamily="34" charset="0"/>
              </a:rPr>
              <a:t>Acumulação de benefícios 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latin typeface="Candara" panose="020E0502030303020204" pitchFamily="34" charset="0"/>
              </a:rPr>
              <a:t>Vedação a mais de uma pensão pelo mesmo regime, permitidas: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latin typeface="Candara" panose="020E0502030303020204" pitchFamily="34" charset="0"/>
              </a:rPr>
              <a:t>- Pensão de um regime + pensão de outro ou militar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latin typeface="Candara" panose="020E0502030303020204" pitchFamily="34" charset="0"/>
              </a:rPr>
              <a:t>- Pensão de um regime + aposentadoria do RGPS ou RPPS ou proventos militares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latin typeface="Candara" panose="020E0502030303020204" pitchFamily="34" charset="0"/>
              </a:rPr>
              <a:t>- Pensões militares + aposentadoria do RGPS ou RPPS</a:t>
            </a:r>
          </a:p>
          <a:p>
            <a:pPr algn="just"/>
            <a:endParaRPr lang="pt-BR" sz="2400" dirty="0">
              <a:latin typeface="Candara" panose="020E0502030303020204" pitchFamily="34" charset="0"/>
            </a:endParaRPr>
          </a:p>
          <a:p>
            <a:r>
              <a:rPr lang="pt-BR" sz="2000" u="sng" dirty="0">
                <a:latin typeface="Candara" panose="020E0502030303020204" pitchFamily="34" charset="0"/>
              </a:rPr>
              <a:t>Havendo acumulação </a:t>
            </a:r>
            <a:r>
              <a:rPr lang="pt-BR" sz="2000" dirty="0">
                <a:latin typeface="Candara" panose="020E0502030303020204" pitchFamily="34" charset="0"/>
              </a:rPr>
              <a:t>– valor integral de um benefício e:</a:t>
            </a:r>
          </a:p>
          <a:p>
            <a:r>
              <a:rPr lang="pt-BR" sz="2000" dirty="0" err="1">
                <a:latin typeface="Candara" panose="020E0502030303020204" pitchFamily="34" charset="0"/>
              </a:rPr>
              <a:t>I</a:t>
            </a:r>
            <a:r>
              <a:rPr lang="pt-BR" sz="2000" dirty="0">
                <a:latin typeface="Candara" panose="020E0502030303020204" pitchFamily="34" charset="0"/>
              </a:rPr>
              <a:t> - 60% do que exceder 1 SM, até o limite de 2 SM;</a:t>
            </a:r>
          </a:p>
          <a:p>
            <a:r>
              <a:rPr lang="pt-BR" sz="2000" dirty="0">
                <a:latin typeface="Candara" panose="020E0502030303020204" pitchFamily="34" charset="0"/>
              </a:rPr>
              <a:t>II - 40% que exceder 2 SM, até o limite de 3 SM;</a:t>
            </a:r>
          </a:p>
          <a:p>
            <a:r>
              <a:rPr lang="pt-BR" sz="2000" dirty="0">
                <a:latin typeface="Candara" panose="020E0502030303020204" pitchFamily="34" charset="0"/>
              </a:rPr>
              <a:t>III - 20% do que exceder 3 SM, até o limite de 4 SM;</a:t>
            </a:r>
          </a:p>
          <a:p>
            <a:r>
              <a:rPr lang="pt-BR" sz="2000" dirty="0">
                <a:latin typeface="Candara" panose="020E0502030303020204" pitchFamily="34" charset="0"/>
              </a:rPr>
              <a:t>IV - 10% do que exceder 4 SM.</a:t>
            </a:r>
          </a:p>
          <a:p>
            <a:endParaRPr lang="pt-BR" sz="2400" dirty="0">
              <a:latin typeface="Candara" panose="020E0502030303020204" pitchFamily="34" charset="0"/>
            </a:endParaRPr>
          </a:p>
          <a:p>
            <a:r>
              <a:rPr lang="pt-BR" sz="2400" b="1" dirty="0">
                <a:latin typeface="Candara" panose="020E0502030303020204" pitchFamily="34" charset="0"/>
              </a:rPr>
              <a:t>RESSALVA: direitos adquiridos antes da EC </a:t>
            </a:r>
            <a:r>
              <a:rPr lang="pt-BR" sz="2400" b="1" dirty="0" err="1">
                <a:latin typeface="Candara" panose="020E0502030303020204" pitchFamily="34" charset="0"/>
              </a:rPr>
              <a:t>n</a:t>
            </a:r>
            <a:r>
              <a:rPr lang="pt-BR" sz="2400" b="1" dirty="0">
                <a:latin typeface="Candara" panose="020E0502030303020204" pitchFamily="34" charset="0"/>
              </a:rPr>
              <a:t>. 103/2019</a:t>
            </a:r>
          </a:p>
          <a:p>
            <a:pPr algn="just">
              <a:spcBef>
                <a:spcPts val="600"/>
              </a:spcBef>
            </a:pPr>
            <a:endParaRPr lang="pt-BR" sz="2000" u="sng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04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043608" y="1556792"/>
            <a:ext cx="7416824" cy="3477875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pt-BR" sz="2800" b="1" dirty="0">
                <a:latin typeface="Candara" panose="020E0502030303020204" pitchFamily="34" charset="0"/>
              </a:rPr>
              <a:t>8) </a:t>
            </a:r>
            <a:r>
              <a:rPr lang="pt-BR" sz="2800" dirty="0">
                <a:latin typeface="Candara" panose="020E0502030303020204" pitchFamily="34" charset="0"/>
              </a:rPr>
              <a:t>Revogação do tratamento tributário diferenciado para aposentado ou pensionista com doença incapacitante.</a:t>
            </a:r>
          </a:p>
          <a:p>
            <a:pPr algn="just"/>
            <a:endParaRPr lang="pt-BR" sz="2800" dirty="0">
              <a:latin typeface="Candara" panose="020E0502030303020204" pitchFamily="34" charset="0"/>
            </a:endParaRPr>
          </a:p>
          <a:p>
            <a:pPr algn="just"/>
            <a:r>
              <a:rPr lang="pt-BR" i="1" dirty="0"/>
              <a:t>§ 21. A contribuição prevista no § 18 deste artigo incidirá apenas sobre as parcelas de proventos de aposentadoria e de pensão que superem o dobro do limite máximo estabelecido para os benefícios do regime geral de previdência social de que trata o art. 201 desta Constituição, quando o beneficiário, na forma da lei, for portador de doença incapacitante.   </a:t>
            </a:r>
            <a:endParaRPr lang="pt-BR" i="1" u="sng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792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331640" y="2420888"/>
            <a:ext cx="7128792" cy="1384995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pt-BR" sz="2800" b="1" dirty="0">
                <a:latin typeface="Candara" panose="020E0502030303020204" pitchFamily="34" charset="0"/>
              </a:rPr>
              <a:t>9) </a:t>
            </a:r>
            <a:r>
              <a:rPr lang="pt-BR" sz="2800" dirty="0">
                <a:latin typeface="Candara" panose="020E0502030303020204" pitchFamily="34" charset="0"/>
              </a:rPr>
              <a:t>Regime de Previdência Complementar – por intermédio de entidades fechadas </a:t>
            </a:r>
            <a:r>
              <a:rPr lang="pt-BR" sz="2800" u="sng" dirty="0">
                <a:latin typeface="Candara" panose="020E0502030303020204" pitchFamily="34" charset="0"/>
              </a:rPr>
              <a:t>ou abertas</a:t>
            </a:r>
          </a:p>
        </p:txBody>
      </p:sp>
    </p:spTree>
    <p:extLst>
      <p:ext uri="{BB962C8B-B14F-4D97-AF65-F5344CB8AC3E}">
        <p14:creationId xmlns:p14="http://schemas.microsoft.com/office/powerpoint/2010/main" val="2190122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187624" y="2474893"/>
            <a:ext cx="7416824" cy="954107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pt-BR" sz="2800" b="1" dirty="0">
                <a:latin typeface="Candara" panose="020E0502030303020204" pitchFamily="34" charset="0"/>
              </a:rPr>
              <a:t>10) </a:t>
            </a:r>
            <a:r>
              <a:rPr lang="pt-BR" sz="2800" dirty="0">
                <a:latin typeface="Candara" panose="020E0502030303020204" pitchFamily="34" charset="0"/>
              </a:rPr>
              <a:t>Revogação das regras de transição anteriores e estabelecimento de novas</a:t>
            </a:r>
            <a:endParaRPr lang="pt-BR" sz="2800" u="sng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357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331640" y="2420888"/>
            <a:ext cx="7128792" cy="954107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pt-BR" sz="2800" b="1" dirty="0">
                <a:latin typeface="Candara" panose="020E0502030303020204" pitchFamily="34" charset="0"/>
              </a:rPr>
              <a:t>11) </a:t>
            </a:r>
            <a:r>
              <a:rPr lang="pt-BR" sz="2800" dirty="0">
                <a:latin typeface="Candara" panose="020E0502030303020204" pitchFamily="34" charset="0"/>
              </a:rPr>
              <a:t>Autorização para extinção dos regimes próprios e migração dos servidores ao RGPS</a:t>
            </a:r>
            <a:endParaRPr lang="pt-BR" sz="2800" u="sng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367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2987824" y="2996952"/>
            <a:ext cx="7416824" cy="1354217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pt-BR" sz="2800" b="1" dirty="0">
                <a:latin typeface="Candara" panose="020E0502030303020204" pitchFamily="34" charset="0"/>
              </a:rPr>
              <a:t>REGRAS PROVISÓRIAS</a:t>
            </a:r>
          </a:p>
          <a:p>
            <a:pPr algn="just">
              <a:spcBef>
                <a:spcPts val="600"/>
              </a:spcBef>
            </a:pPr>
            <a:endParaRPr lang="pt-BR" sz="2000" u="sng" dirty="0">
              <a:latin typeface="Candara" panose="020E0502030303020204" pitchFamily="34" charset="0"/>
            </a:endParaRPr>
          </a:p>
          <a:p>
            <a:pPr algn="just">
              <a:spcBef>
                <a:spcPts val="600"/>
              </a:spcBef>
            </a:pPr>
            <a:endParaRPr lang="pt-BR" sz="24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917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043608" y="764704"/>
            <a:ext cx="7416824" cy="4293483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>
              <a:spcBef>
                <a:spcPts val="600"/>
              </a:spcBef>
            </a:pPr>
            <a:endParaRPr lang="pt-BR" sz="2000" u="sng" dirty="0">
              <a:latin typeface="Candara" panose="020E0502030303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BR" sz="2400" b="1" dirty="0">
                <a:latin typeface="Candara" panose="020E0502030303020204" pitchFamily="34" charset="0"/>
              </a:rPr>
              <a:t>Cálculo dos benefícios</a:t>
            </a:r>
            <a:r>
              <a:rPr lang="pt-BR" sz="2400" dirty="0">
                <a:latin typeface="Candara" panose="020E0502030303020204" pitchFamily="34" charset="0"/>
              </a:rPr>
              <a:t>: média aritmética de todo o período desde 1994</a:t>
            </a:r>
          </a:p>
          <a:p>
            <a:pPr algn="just">
              <a:spcBef>
                <a:spcPts val="600"/>
              </a:spcBef>
            </a:pPr>
            <a:r>
              <a:rPr lang="pt-BR" dirty="0"/>
              <a:t>(possível exclusão das contribuições que resultem em redução do valor do benefício - mantido o tempo mínimo de contribuição exigido, vedada a utilização do tempo excluído para qualquer finalidade, inclusive para de percentual no cálculo dos proventos)</a:t>
            </a:r>
          </a:p>
          <a:p>
            <a:pPr algn="just">
              <a:spcBef>
                <a:spcPts val="600"/>
              </a:spcBef>
            </a:pPr>
            <a:endParaRPr lang="pt-BR" dirty="0"/>
          </a:p>
          <a:p>
            <a:pPr algn="just">
              <a:spcBef>
                <a:spcPts val="600"/>
              </a:spcBef>
            </a:pPr>
            <a:r>
              <a:rPr lang="pt-BR" sz="2400" b="1" dirty="0">
                <a:latin typeface="Candara" panose="020E0502030303020204" pitchFamily="34" charset="0"/>
              </a:rPr>
              <a:t>RPC: </a:t>
            </a:r>
            <a:r>
              <a:rPr lang="pt-BR" sz="2400" dirty="0">
                <a:latin typeface="Candara" panose="020E0502030303020204" pitchFamily="34" charset="0"/>
              </a:rPr>
              <a:t>somente entidades fechadas estão autorizadas a administrar planos de benefícios até a regulamentação</a:t>
            </a:r>
          </a:p>
          <a:p>
            <a:pPr algn="just">
              <a:spcBef>
                <a:spcPts val="600"/>
              </a:spcBef>
            </a:pPr>
            <a:endParaRPr lang="pt-BR" sz="24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234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043608" y="764704"/>
            <a:ext cx="7416824" cy="4170372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>
              <a:spcBef>
                <a:spcPts val="600"/>
              </a:spcBef>
            </a:pPr>
            <a:endParaRPr lang="pt-BR" sz="2000" u="sng" dirty="0">
              <a:latin typeface="Candara" panose="020E0502030303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BR" sz="2400" b="1" dirty="0">
                <a:latin typeface="Candara" panose="020E0502030303020204" pitchFamily="34" charset="0"/>
              </a:rPr>
              <a:t>Extinção RPPS: 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latin typeface="Candara" panose="020E0502030303020204" pitchFamily="34" charset="0"/>
              </a:rPr>
              <a:t>- ente público seguirá pagando benefícios já concedidos ou aqueles cujos requisitos já foram cumpridos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latin typeface="Candara" panose="020E0502030303020204" pitchFamily="34" charset="0"/>
              </a:rPr>
              <a:t>- previsão de ressarcimento ou complementação de benefício para quem contribuiu acima do teto do RGPS;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latin typeface="Candara" panose="020E0502030303020204" pitchFamily="34" charset="0"/>
              </a:rPr>
              <a:t>- A existência se superávit não é óbice à extinção</a:t>
            </a:r>
          </a:p>
          <a:p>
            <a:pPr algn="just">
              <a:spcBef>
                <a:spcPts val="600"/>
              </a:spcBef>
            </a:pPr>
            <a:endParaRPr lang="pt-BR" dirty="0"/>
          </a:p>
          <a:p>
            <a:pPr algn="just">
              <a:spcBef>
                <a:spcPts val="600"/>
              </a:spcBef>
            </a:pPr>
            <a:endParaRPr lang="pt-BR" sz="2400" dirty="0">
              <a:latin typeface="Candara" panose="020E0502030303020204" pitchFamily="34" charset="0"/>
            </a:endParaRPr>
          </a:p>
          <a:p>
            <a:pPr algn="just">
              <a:spcBef>
                <a:spcPts val="600"/>
              </a:spcBef>
            </a:pPr>
            <a:endParaRPr lang="pt-BR" sz="24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876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043608" y="764704"/>
            <a:ext cx="7416824" cy="4093428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>
              <a:spcBef>
                <a:spcPts val="600"/>
              </a:spcBef>
            </a:pPr>
            <a:endParaRPr lang="pt-BR" sz="2400" b="1" dirty="0">
              <a:latin typeface="Candara" panose="020E0502030303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BR" sz="2400" b="1" dirty="0">
                <a:latin typeface="Candara" panose="020E0502030303020204" pitchFamily="34" charset="0"/>
              </a:rPr>
              <a:t>Abono de permanência </a:t>
            </a:r>
            <a:r>
              <a:rPr lang="pt-BR" sz="2400" dirty="0">
                <a:latin typeface="Candara" panose="020E0502030303020204" pitchFamily="34" charset="0"/>
              </a:rPr>
              <a:t>equivalente à contribuição previdenciária: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latin typeface="Candara" panose="020E0502030303020204" pitchFamily="34" charset="0"/>
              </a:rPr>
              <a:t>- Servidores que cumpriram os requisitos para a aposentadoria pelas regras anteriores à EC </a:t>
            </a:r>
            <a:r>
              <a:rPr lang="pt-BR" sz="2400" dirty="0" err="1">
                <a:latin typeface="Candara" panose="020E0502030303020204" pitchFamily="34" charset="0"/>
              </a:rPr>
              <a:t>n</a:t>
            </a:r>
            <a:r>
              <a:rPr lang="pt-BR" sz="2400" dirty="0">
                <a:latin typeface="Candara" panose="020E0502030303020204" pitchFamily="34" charset="0"/>
              </a:rPr>
              <a:t>. 103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latin typeface="Candara" panose="020E0502030303020204" pitchFamily="34" charset="0"/>
              </a:rPr>
              <a:t>- Servidores que cumpram os requisitos das novas regras de transição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latin typeface="Candara" panose="020E0502030303020204" pitchFamily="34" charset="0"/>
              </a:rPr>
              <a:t>- Servidores que cumpram requisitos da regra provisória da aposentadoria especial para portadores de deficiência (LC 142)</a:t>
            </a:r>
          </a:p>
        </p:txBody>
      </p:sp>
    </p:spTree>
    <p:extLst>
      <p:ext uri="{BB962C8B-B14F-4D97-AF65-F5344CB8AC3E}">
        <p14:creationId xmlns:p14="http://schemas.microsoft.com/office/powerpoint/2010/main" val="2507943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403648" y="2132856"/>
            <a:ext cx="7416824" cy="1723549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pt-BR" sz="2800" b="1" dirty="0">
                <a:latin typeface="Candara" panose="020E0502030303020204" pitchFamily="34" charset="0"/>
              </a:rPr>
              <a:t>Contribuição previdenciária:</a:t>
            </a:r>
          </a:p>
          <a:p>
            <a:pPr algn="just">
              <a:spcBef>
                <a:spcPts val="600"/>
              </a:spcBef>
            </a:pPr>
            <a:endParaRPr lang="pt-BR" sz="2000" u="sng" dirty="0">
              <a:latin typeface="Candara" panose="020E0502030303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BR" sz="2400" b="1" dirty="0">
                <a:latin typeface="Candara" panose="020E0502030303020204" pitchFamily="34" charset="0"/>
              </a:rPr>
              <a:t>- Contribuição extraordinária: </a:t>
            </a:r>
            <a:r>
              <a:rPr lang="pt-BR" sz="2400" dirty="0">
                <a:latin typeface="Candara" panose="020E0502030303020204" pitchFamily="34" charset="0"/>
              </a:rPr>
              <a:t>por meio de lei, pode ser instituída por 20 anos (regra provisória)</a:t>
            </a:r>
          </a:p>
        </p:txBody>
      </p:sp>
    </p:spTree>
    <p:extLst>
      <p:ext uri="{BB962C8B-B14F-4D97-AF65-F5344CB8AC3E}">
        <p14:creationId xmlns:p14="http://schemas.microsoft.com/office/powerpoint/2010/main" val="2010993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187624" y="764704"/>
            <a:ext cx="7560840" cy="4385816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pt-BR" sz="2400" b="1" dirty="0">
                <a:latin typeface="Candara" panose="020E0502030303020204" pitchFamily="34" charset="0"/>
              </a:rPr>
              <a:t>Contribuição ordinária:</a:t>
            </a:r>
          </a:p>
          <a:p>
            <a:pPr algn="just">
              <a:spcBef>
                <a:spcPts val="600"/>
              </a:spcBef>
            </a:pPr>
            <a:endParaRPr lang="pt-BR" u="sng" dirty="0">
              <a:latin typeface="Candara" panose="020E0502030303020204" pitchFamily="34" charset="0"/>
            </a:endParaRPr>
          </a:p>
          <a:p>
            <a:pPr algn="just"/>
            <a:r>
              <a:rPr lang="pt-BR" sz="2400" dirty="0">
                <a:latin typeface="Candara" panose="020E0502030303020204" pitchFamily="34" charset="0"/>
              </a:rPr>
              <a:t>- Alíquota de 14%, que incide em faixas (reajustadas anualmente – índices do RGPS), dependendo do valor da base de contribuição ou do benefício recebido:</a:t>
            </a:r>
          </a:p>
          <a:p>
            <a:pPr algn="just"/>
            <a:r>
              <a:rPr lang="pt-BR" sz="2000" dirty="0" err="1">
                <a:latin typeface="Candara" panose="020E0502030303020204" pitchFamily="34" charset="0"/>
              </a:rPr>
              <a:t>I</a:t>
            </a:r>
            <a:r>
              <a:rPr lang="pt-BR" sz="2000" dirty="0">
                <a:latin typeface="Candara" panose="020E0502030303020204" pitchFamily="34" charset="0"/>
              </a:rPr>
              <a:t> - até 1 SM – 7,5%</a:t>
            </a:r>
          </a:p>
          <a:p>
            <a:pPr algn="just"/>
            <a:r>
              <a:rPr lang="pt-BR" sz="2000" dirty="0">
                <a:latin typeface="Candara" panose="020E0502030303020204" pitchFamily="34" charset="0"/>
              </a:rPr>
              <a:t>II - acima de 1 SM até </a:t>
            </a:r>
            <a:r>
              <a:rPr lang="pt-BR" sz="2000" dirty="0" err="1">
                <a:latin typeface="Candara" panose="020E0502030303020204" pitchFamily="34" charset="0"/>
              </a:rPr>
              <a:t>R</a:t>
            </a:r>
            <a:r>
              <a:rPr lang="pt-BR" sz="2000" dirty="0">
                <a:latin typeface="Candara" panose="020E0502030303020204" pitchFamily="34" charset="0"/>
              </a:rPr>
              <a:t>$ - 9%</a:t>
            </a:r>
          </a:p>
          <a:p>
            <a:pPr algn="just"/>
            <a:r>
              <a:rPr lang="pt-BR" sz="2000" dirty="0">
                <a:latin typeface="Candara" panose="020E0502030303020204" pitchFamily="34" charset="0"/>
              </a:rPr>
              <a:t>III - de </a:t>
            </a:r>
            <a:r>
              <a:rPr lang="pt-BR" sz="2000" dirty="0" err="1">
                <a:latin typeface="Candara" panose="020E0502030303020204" pitchFamily="34" charset="0"/>
              </a:rPr>
              <a:t>R</a:t>
            </a:r>
            <a:r>
              <a:rPr lang="pt-BR" sz="2000" dirty="0">
                <a:latin typeface="Candara" panose="020E0502030303020204" pitchFamily="34" charset="0"/>
              </a:rPr>
              <a:t>$ 2.000,01 até </a:t>
            </a:r>
            <a:r>
              <a:rPr lang="pt-BR" sz="2000" dirty="0" err="1">
                <a:latin typeface="Candara" panose="020E0502030303020204" pitchFamily="34" charset="0"/>
              </a:rPr>
              <a:t>R</a:t>
            </a:r>
            <a:r>
              <a:rPr lang="pt-BR" sz="2000" dirty="0">
                <a:latin typeface="Candara" panose="020E0502030303020204" pitchFamily="34" charset="0"/>
              </a:rPr>
              <a:t>$ 3.000,00 – 12%</a:t>
            </a:r>
          </a:p>
          <a:p>
            <a:pPr algn="just"/>
            <a:r>
              <a:rPr lang="pt-BR" sz="2000" dirty="0">
                <a:latin typeface="Candara" panose="020E0502030303020204" pitchFamily="34" charset="0"/>
              </a:rPr>
              <a:t>IV - de </a:t>
            </a:r>
            <a:r>
              <a:rPr lang="pt-BR" sz="2000" dirty="0" err="1">
                <a:latin typeface="Candara" panose="020E0502030303020204" pitchFamily="34" charset="0"/>
              </a:rPr>
              <a:t>R</a:t>
            </a:r>
            <a:r>
              <a:rPr lang="pt-BR" sz="2000" dirty="0">
                <a:latin typeface="Candara" panose="020E0502030303020204" pitchFamily="34" charset="0"/>
              </a:rPr>
              <a:t>$ 3.000,01 até </a:t>
            </a:r>
            <a:r>
              <a:rPr lang="pt-BR" sz="2000" dirty="0" err="1">
                <a:latin typeface="Candara" panose="020E0502030303020204" pitchFamily="34" charset="0"/>
              </a:rPr>
              <a:t>R</a:t>
            </a:r>
            <a:r>
              <a:rPr lang="pt-BR" sz="2000" dirty="0">
                <a:latin typeface="Candara" panose="020E0502030303020204" pitchFamily="34" charset="0"/>
              </a:rPr>
              <a:t>$ 5.839,45  - 14%</a:t>
            </a:r>
          </a:p>
          <a:p>
            <a:pPr algn="just"/>
            <a:r>
              <a:rPr lang="pt-BR" sz="2000" dirty="0">
                <a:latin typeface="Candara" panose="020E0502030303020204" pitchFamily="34" charset="0"/>
              </a:rPr>
              <a:t>V - de </a:t>
            </a:r>
            <a:r>
              <a:rPr lang="pt-BR" sz="2000" dirty="0" err="1">
                <a:latin typeface="Candara" panose="020E0502030303020204" pitchFamily="34" charset="0"/>
              </a:rPr>
              <a:t>R</a:t>
            </a:r>
            <a:r>
              <a:rPr lang="pt-BR" sz="2000" dirty="0">
                <a:latin typeface="Candara" panose="020E0502030303020204" pitchFamily="34" charset="0"/>
              </a:rPr>
              <a:t>$ 5.839,46 até </a:t>
            </a:r>
            <a:r>
              <a:rPr lang="pt-BR" sz="2000" dirty="0" err="1">
                <a:latin typeface="Candara" panose="020E0502030303020204" pitchFamily="34" charset="0"/>
              </a:rPr>
              <a:t>R</a:t>
            </a:r>
            <a:r>
              <a:rPr lang="pt-BR" sz="2000" dirty="0">
                <a:latin typeface="Candara" panose="020E0502030303020204" pitchFamily="34" charset="0"/>
              </a:rPr>
              <a:t>$ 10.000,00  - 14,5%</a:t>
            </a:r>
          </a:p>
          <a:p>
            <a:pPr algn="just"/>
            <a:r>
              <a:rPr lang="pt-BR" sz="2000" dirty="0">
                <a:latin typeface="Candara" panose="020E0502030303020204" pitchFamily="34" charset="0"/>
              </a:rPr>
              <a:t>VI - de </a:t>
            </a:r>
            <a:r>
              <a:rPr lang="pt-BR" sz="2000" dirty="0" err="1">
                <a:latin typeface="Candara" panose="020E0502030303020204" pitchFamily="34" charset="0"/>
              </a:rPr>
              <a:t>R</a:t>
            </a:r>
            <a:r>
              <a:rPr lang="pt-BR" sz="2000" dirty="0">
                <a:latin typeface="Candara" panose="020E0502030303020204" pitchFamily="34" charset="0"/>
              </a:rPr>
              <a:t>$ 10.000,01 até </a:t>
            </a:r>
            <a:r>
              <a:rPr lang="pt-BR" sz="2000" dirty="0" err="1">
                <a:latin typeface="Candara" panose="020E0502030303020204" pitchFamily="34" charset="0"/>
              </a:rPr>
              <a:t>R</a:t>
            </a:r>
            <a:r>
              <a:rPr lang="pt-BR" sz="2000" dirty="0">
                <a:latin typeface="Candara" panose="020E0502030303020204" pitchFamily="34" charset="0"/>
              </a:rPr>
              <a:t>$ 20.000,00 – 16,5%</a:t>
            </a:r>
          </a:p>
          <a:p>
            <a:pPr algn="just"/>
            <a:r>
              <a:rPr lang="pt-BR" sz="2000" dirty="0">
                <a:latin typeface="Candara" panose="020E0502030303020204" pitchFamily="34" charset="0"/>
              </a:rPr>
              <a:t>VII - de </a:t>
            </a:r>
            <a:r>
              <a:rPr lang="pt-BR" sz="2000" dirty="0" err="1">
                <a:latin typeface="Candara" panose="020E0502030303020204" pitchFamily="34" charset="0"/>
              </a:rPr>
              <a:t>R</a:t>
            </a:r>
            <a:r>
              <a:rPr lang="pt-BR" sz="2000" dirty="0">
                <a:latin typeface="Candara" panose="020E0502030303020204" pitchFamily="34" charset="0"/>
              </a:rPr>
              <a:t>$ até </a:t>
            </a:r>
            <a:r>
              <a:rPr lang="pt-BR" sz="2000" dirty="0" err="1">
                <a:latin typeface="Candara" panose="020E0502030303020204" pitchFamily="34" charset="0"/>
              </a:rPr>
              <a:t>R</a:t>
            </a:r>
            <a:r>
              <a:rPr lang="pt-BR" sz="2000" dirty="0">
                <a:latin typeface="Candara" panose="020E0502030303020204" pitchFamily="34" charset="0"/>
              </a:rPr>
              <a:t>$ 39.000,00  - 19%</a:t>
            </a:r>
          </a:p>
          <a:p>
            <a:pPr algn="just"/>
            <a:r>
              <a:rPr lang="pt-BR" sz="2000" dirty="0">
                <a:latin typeface="Candara" panose="020E0502030303020204" pitchFamily="34" charset="0"/>
              </a:rPr>
              <a:t>VIII - acima de </a:t>
            </a:r>
            <a:r>
              <a:rPr lang="pt-BR" sz="2000" dirty="0" err="1">
                <a:latin typeface="Candara" panose="020E0502030303020204" pitchFamily="34" charset="0"/>
              </a:rPr>
              <a:t>R</a:t>
            </a:r>
            <a:r>
              <a:rPr lang="pt-BR" sz="2000" dirty="0">
                <a:latin typeface="Candara" panose="020E0502030303020204" pitchFamily="34" charset="0"/>
              </a:rPr>
              <a:t>$ 39.000,00 – 22%</a:t>
            </a:r>
            <a:endParaRPr lang="pt-BR" sz="2400" b="1" dirty="0">
              <a:latin typeface="Candara" panose="020E0502030303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CA9FD58-364A-75AD-D0F9-A2D07ABE2348}"/>
              </a:ext>
            </a:extLst>
          </p:cNvPr>
          <p:cNvSpPr txBox="1"/>
          <p:nvPr/>
        </p:nvSpPr>
        <p:spPr>
          <a:xfrm>
            <a:off x="3417813" y="5373216"/>
            <a:ext cx="53285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ndara" panose="020E0502030303020204" pitchFamily="34" charset="0"/>
              </a:rPr>
              <a:t>- Aposentados e pensionistas: valor que supere o teto do RGPS, considerada a totalidade do valor do benefício para definição das alíquotas aplicáveis.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95172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259632" y="548680"/>
            <a:ext cx="7560840" cy="6278642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pt-BR" sz="2400" dirty="0">
                <a:latin typeface="Candara" panose="020E0502030303020204" pitchFamily="34" charset="0"/>
              </a:rPr>
              <a:t>16 </a:t>
            </a:r>
            <a:r>
              <a:rPr lang="pt-BR" sz="2400" dirty="0" err="1">
                <a:latin typeface="Candara" panose="020E0502030303020204" pitchFamily="34" charset="0"/>
              </a:rPr>
              <a:t>ADIs</a:t>
            </a:r>
            <a:r>
              <a:rPr lang="pt-BR" sz="2400" dirty="0">
                <a:latin typeface="Candara" panose="020E0502030303020204" pitchFamily="34" charset="0"/>
              </a:rPr>
              <a:t> em tramitação sobre o tema:</a:t>
            </a:r>
          </a:p>
          <a:p>
            <a:pPr algn="just"/>
            <a:r>
              <a:rPr lang="pt-BR" sz="2000" dirty="0">
                <a:latin typeface="Candara" panose="020E0502030303020204" pitchFamily="34" charset="0"/>
              </a:rPr>
              <a:t>(negadas liminares contra progressividade das alíquotas)</a:t>
            </a:r>
          </a:p>
          <a:p>
            <a:pPr algn="just"/>
            <a:endParaRPr lang="pt-BR" dirty="0">
              <a:latin typeface="Candara" panose="020E0502030303020204" pitchFamily="34" charset="0"/>
            </a:endParaRPr>
          </a:p>
          <a:p>
            <a:pPr algn="just"/>
            <a:r>
              <a:rPr lang="pt-BR" dirty="0">
                <a:latin typeface="Candara" panose="020E0502030303020204" pitchFamily="34" charset="0"/>
              </a:rPr>
              <a:t>ADI 6254 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ADI 6255 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ADI 6256 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ADI 6258 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ADI 6271 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ADI 6279 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ADI 6289 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ADI 6309 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ADI 6336 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ADI 6361 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ADI 6367 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ADI 6384 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ADI 6385 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ADI 6731 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ADI 6916 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ADI 7051 </a:t>
            </a:r>
          </a:p>
          <a:p>
            <a:pPr marL="342900" indent="-342900" algn="just">
              <a:buFontTx/>
              <a:buChar char="-"/>
            </a:pPr>
            <a:endParaRPr lang="pt-BR" sz="2400" b="1" dirty="0">
              <a:latin typeface="Candara" panose="020E0502030303020204" pitchFamily="34" charset="0"/>
            </a:endParaRPr>
          </a:p>
          <a:p>
            <a:pPr marL="457200" indent="-457200" algn="just">
              <a:buFontTx/>
              <a:buChar char="-"/>
            </a:pPr>
            <a:endParaRPr lang="pt-BR" sz="24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4385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755576" y="836712"/>
            <a:ext cx="7704856" cy="5416868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pt-BR" sz="2800" b="1" u="sng" dirty="0">
                <a:latin typeface="Candara" panose="020E0502030303020204" pitchFamily="34" charset="0"/>
              </a:rPr>
              <a:t>Outras ações judiciais</a:t>
            </a:r>
          </a:p>
          <a:p>
            <a:pPr marL="342900" indent="-342900" algn="just">
              <a:buFontTx/>
              <a:buChar char="-"/>
            </a:pPr>
            <a:endParaRPr lang="pt-BR" sz="2400" dirty="0">
              <a:latin typeface="Candara" panose="020E0502030303020204" pitchFamily="34" charset="0"/>
            </a:endParaRPr>
          </a:p>
          <a:p>
            <a:pPr algn="just"/>
            <a:r>
              <a:rPr lang="pt-BR" sz="2400" b="1" dirty="0">
                <a:latin typeface="Candara" panose="020E0502030303020204" pitchFamily="34" charset="0"/>
              </a:rPr>
              <a:t>Medidas de equacionamento do déficit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- Contribuição de inativos e pensionistas sobre excedente do SM e contribuições extraordinárias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- Sentença improcedente em ação do </a:t>
            </a:r>
            <a:r>
              <a:rPr lang="pt-BR" dirty="0" err="1">
                <a:latin typeface="Candara" panose="020E0502030303020204" pitchFamily="34" charset="0"/>
              </a:rPr>
              <a:t>Sinasefe</a:t>
            </a:r>
            <a:r>
              <a:rPr lang="pt-BR" dirty="0">
                <a:latin typeface="Candara" panose="020E0502030303020204" pitchFamily="34" charset="0"/>
              </a:rPr>
              <a:t> Nacional – JFDF </a:t>
            </a:r>
            <a:r>
              <a:rPr lang="pt-BR" dirty="0" err="1">
                <a:latin typeface="Candara" panose="020E0502030303020204" pitchFamily="34" charset="0"/>
              </a:rPr>
              <a:t>n</a:t>
            </a:r>
            <a:r>
              <a:rPr lang="pt-BR" dirty="0">
                <a:latin typeface="Candara" panose="020E0502030303020204" pitchFamily="34" charset="0"/>
              </a:rPr>
              <a:t>. 1015292-27.2020.4.01.3400 – aguarda publicação decisão </a:t>
            </a:r>
            <a:r>
              <a:rPr lang="pt-BR" dirty="0" err="1">
                <a:latin typeface="Candara" panose="020E0502030303020204" pitchFamily="34" charset="0"/>
              </a:rPr>
              <a:t>EDs</a:t>
            </a:r>
            <a:endParaRPr lang="pt-BR" dirty="0">
              <a:latin typeface="Candara" panose="020E0502030303020204" pitchFamily="34" charset="0"/>
            </a:endParaRPr>
          </a:p>
          <a:p>
            <a:pPr algn="just">
              <a:spcBef>
                <a:spcPts val="1200"/>
              </a:spcBef>
            </a:pPr>
            <a:endParaRPr lang="pt-BR" sz="2400" b="1" dirty="0">
              <a:latin typeface="Candara" panose="020E0502030303020204" pitchFamily="34" charset="0"/>
            </a:endParaRPr>
          </a:p>
          <a:p>
            <a:pPr algn="just"/>
            <a:r>
              <a:rPr lang="pt-BR" sz="2400" b="1" dirty="0">
                <a:latin typeface="Candara" panose="020E0502030303020204" pitchFamily="34" charset="0"/>
              </a:rPr>
              <a:t>Impossibilidade de aumento da contribuição para 14% e da progressividade das alíquotas 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- Necessária avaliação de conveniência da propositura de coletivas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- Sentença favorável em ação do SINTRAJUFE/RS – JFRS </a:t>
            </a:r>
            <a:r>
              <a:rPr lang="pt-BR" dirty="0" err="1">
                <a:latin typeface="Candara" panose="020E0502030303020204" pitchFamily="34" charset="0"/>
              </a:rPr>
              <a:t>n</a:t>
            </a:r>
            <a:r>
              <a:rPr lang="pt-BR" dirty="0">
                <a:latin typeface="Candara" panose="020E0502030303020204" pitchFamily="34" charset="0"/>
              </a:rPr>
              <a:t>. 5023757-28.2020.4.04.7100 – pendente APEL</a:t>
            </a:r>
          </a:p>
          <a:p>
            <a:pPr algn="just"/>
            <a:endParaRPr lang="pt-BR" sz="2000" dirty="0">
              <a:latin typeface="Candara" panose="020E0502030303020204" pitchFamily="34" charset="0"/>
            </a:endParaRPr>
          </a:p>
          <a:p>
            <a:pPr algn="just"/>
            <a:endParaRPr lang="pt-BR" dirty="0">
              <a:latin typeface="Candara" panose="020E0502030303020204" pitchFamily="34" charset="0"/>
            </a:endParaRPr>
          </a:p>
          <a:p>
            <a:pPr marL="457200" indent="-457200" algn="just">
              <a:buFontTx/>
              <a:buChar char="-"/>
            </a:pPr>
            <a:endParaRPr lang="pt-BR" sz="24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2120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755576" y="980728"/>
            <a:ext cx="7632848" cy="2893100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/>
            <a:endParaRPr lang="pt-BR" sz="2000" dirty="0">
              <a:latin typeface="Candara" panose="020E0502030303020204" pitchFamily="34" charset="0"/>
            </a:endParaRPr>
          </a:p>
          <a:p>
            <a:pPr algn="just"/>
            <a:r>
              <a:rPr lang="pt-BR" sz="2400" b="1" dirty="0">
                <a:latin typeface="Candara" panose="020E0502030303020204" pitchFamily="34" charset="0"/>
              </a:rPr>
              <a:t>Respeito à anterioridade nonagesimal na revogação do § 21 do art. 40 da CF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- Tentativa de cobrança administrativa de parcelas não descontadas em </a:t>
            </a:r>
            <a:r>
              <a:rPr lang="pt-BR" dirty="0" err="1">
                <a:latin typeface="Candara" panose="020E0502030303020204" pitchFamily="34" charset="0"/>
              </a:rPr>
              <a:t>nov</a:t>
            </a:r>
            <a:r>
              <a:rPr lang="pt-BR" dirty="0">
                <a:latin typeface="Candara" panose="020E0502030303020204" pitchFamily="34" charset="0"/>
              </a:rPr>
              <a:t>/dez de 2019 – cobrança a partir de </a:t>
            </a:r>
            <a:r>
              <a:rPr lang="pt-BR" dirty="0" err="1">
                <a:latin typeface="Candara" panose="020E0502030303020204" pitchFamily="34" charset="0"/>
              </a:rPr>
              <a:t>jan</a:t>
            </a:r>
            <a:r>
              <a:rPr lang="pt-BR" dirty="0">
                <a:latin typeface="Candara" panose="020E0502030303020204" pitchFamily="34" charset="0"/>
              </a:rPr>
              <a:t>/2020 e não de 11/02/2020</a:t>
            </a:r>
          </a:p>
          <a:p>
            <a:pPr algn="just"/>
            <a:r>
              <a:rPr lang="pt-BR" dirty="0">
                <a:latin typeface="Candara" panose="020E0502030303020204" pitchFamily="34" charset="0"/>
              </a:rPr>
              <a:t>- Sentença favorável em ação do </a:t>
            </a:r>
            <a:r>
              <a:rPr lang="pt-BR" dirty="0" err="1">
                <a:latin typeface="Candara" panose="020E0502030303020204" pitchFamily="34" charset="0"/>
              </a:rPr>
              <a:t>Sinasefe</a:t>
            </a:r>
            <a:r>
              <a:rPr lang="pt-BR" dirty="0">
                <a:latin typeface="Candara" panose="020E0502030303020204" pitchFamily="34" charset="0"/>
              </a:rPr>
              <a:t> Nacional – JFDF </a:t>
            </a:r>
            <a:r>
              <a:rPr lang="pt-BR" dirty="0" err="1">
                <a:latin typeface="Candara" panose="020E0502030303020204" pitchFamily="34" charset="0"/>
              </a:rPr>
              <a:t>n</a:t>
            </a:r>
            <a:r>
              <a:rPr lang="pt-BR" dirty="0">
                <a:latin typeface="Candara" panose="020E0502030303020204" pitchFamily="34" charset="0"/>
              </a:rPr>
              <a:t>. 1015286-20.2020.4.01.3400 – pendente APEL</a:t>
            </a:r>
          </a:p>
          <a:p>
            <a:pPr algn="just"/>
            <a:endParaRPr lang="pt-BR" dirty="0">
              <a:latin typeface="Candara" panose="020E0502030303020204" pitchFamily="34" charset="0"/>
            </a:endParaRPr>
          </a:p>
          <a:p>
            <a:pPr marL="457200" indent="-457200" algn="just">
              <a:buFontTx/>
              <a:buChar char="-"/>
            </a:pPr>
            <a:endParaRPr lang="pt-BR" sz="24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698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259632" y="548680"/>
            <a:ext cx="7560840" cy="5709255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pt-BR" sz="2800" b="1" u="sng" dirty="0">
                <a:latin typeface="Candara" panose="020E0502030303020204" pitchFamily="34" charset="0"/>
              </a:rPr>
              <a:t>Decreto </a:t>
            </a:r>
            <a:r>
              <a:rPr lang="pt-BR" sz="2800" b="1" u="sng" dirty="0" err="1">
                <a:latin typeface="Candara" panose="020E0502030303020204" pitchFamily="34" charset="0"/>
              </a:rPr>
              <a:t>n</a:t>
            </a:r>
            <a:r>
              <a:rPr lang="pt-BR" sz="2800" b="1" u="sng" dirty="0">
                <a:latin typeface="Candara" panose="020E0502030303020204" pitchFamily="34" charset="0"/>
              </a:rPr>
              <a:t>. 10.620/2021</a:t>
            </a:r>
          </a:p>
          <a:p>
            <a:pPr marL="342900" indent="-342900" algn="just">
              <a:buFontTx/>
              <a:buChar char="-"/>
            </a:pPr>
            <a:endParaRPr lang="pt-BR" sz="2400" dirty="0">
              <a:latin typeface="Candara" panose="020E0502030303020204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pt-BR" sz="2400" dirty="0">
                <a:latin typeface="Candara" panose="020E0502030303020204" pitchFamily="34" charset="0"/>
              </a:rPr>
              <a:t>Portaria INSS/</a:t>
            </a:r>
            <a:r>
              <a:rPr lang="pt-BR" sz="2400" dirty="0" err="1">
                <a:latin typeface="Candara" panose="020E0502030303020204" pitchFamily="34" charset="0"/>
              </a:rPr>
              <a:t>Presi</a:t>
            </a:r>
            <a:r>
              <a:rPr lang="pt-BR" sz="2400" dirty="0">
                <a:latin typeface="Candara" panose="020E0502030303020204" pitchFamily="34" charset="0"/>
              </a:rPr>
              <a:t> </a:t>
            </a:r>
            <a:r>
              <a:rPr lang="pt-BR" sz="2400" dirty="0" err="1">
                <a:latin typeface="Candara" panose="020E0502030303020204" pitchFamily="34" charset="0"/>
              </a:rPr>
              <a:t>n</a:t>
            </a:r>
            <a:r>
              <a:rPr lang="pt-BR" sz="2400" dirty="0">
                <a:latin typeface="Candara" panose="020E0502030303020204" pitchFamily="34" charset="0"/>
              </a:rPr>
              <a:t>. 1.365, de 13/10/2021</a:t>
            </a:r>
          </a:p>
          <a:p>
            <a:pPr algn="just">
              <a:spcBef>
                <a:spcPts val="600"/>
              </a:spcBef>
            </a:pPr>
            <a:r>
              <a:rPr lang="pt-BR" sz="2000" i="1" dirty="0">
                <a:latin typeface="Candara" panose="020E0502030303020204" pitchFamily="34" charset="0"/>
              </a:rPr>
              <a:t>Estabelece o cronograma de centralização das atividades de concessão e de manutenção das aposentadorias e pensões quanto às autarquias e fundações públicas federais.</a:t>
            </a:r>
          </a:p>
          <a:p>
            <a:pPr algn="just"/>
            <a:endParaRPr lang="pt-BR" sz="2000" i="1" dirty="0">
              <a:latin typeface="Candara" panose="020E0502030303020204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pt-BR" sz="2400" dirty="0">
                <a:latin typeface="Candara" panose="020E0502030303020204" pitchFamily="34" charset="0"/>
              </a:rPr>
              <a:t>ADI 6767/DF</a:t>
            </a:r>
          </a:p>
          <a:p>
            <a:pPr algn="just"/>
            <a:r>
              <a:rPr lang="pt-BR" sz="2000" dirty="0">
                <a:latin typeface="Candara" panose="020E0502030303020204" pitchFamily="34" charset="0"/>
              </a:rPr>
              <a:t>Pedido de cautelar não apreciado – rito especial</a:t>
            </a:r>
          </a:p>
          <a:p>
            <a:pPr algn="just"/>
            <a:r>
              <a:rPr lang="pt-BR" sz="2000" dirty="0" err="1">
                <a:latin typeface="Candara" panose="020E0502030303020204" pitchFamily="34" charset="0"/>
              </a:rPr>
              <a:t>Sinasefe</a:t>
            </a:r>
            <a:r>
              <a:rPr lang="pt-BR" sz="2000" dirty="0">
                <a:latin typeface="Candara" panose="020E0502030303020204" pitchFamily="34" charset="0"/>
              </a:rPr>
              <a:t> Nacional admitido como </a:t>
            </a:r>
            <a:r>
              <a:rPr lang="pt-BR" sz="2000" i="1" dirty="0">
                <a:latin typeface="Candara" panose="020E0502030303020204" pitchFamily="34" charset="0"/>
              </a:rPr>
              <a:t>amicus </a:t>
            </a:r>
            <a:r>
              <a:rPr lang="pt-BR" sz="2000" i="1" dirty="0" err="1">
                <a:latin typeface="Candara" panose="020E0502030303020204" pitchFamily="34" charset="0"/>
              </a:rPr>
              <a:t>curiae</a:t>
            </a:r>
            <a:endParaRPr lang="pt-BR" sz="2000" i="1" dirty="0">
              <a:latin typeface="Candara" panose="020E0502030303020204" pitchFamily="34" charset="0"/>
            </a:endParaRPr>
          </a:p>
          <a:p>
            <a:pPr algn="just"/>
            <a:endParaRPr lang="pt-BR" sz="2400" dirty="0">
              <a:latin typeface="Candara" panose="020E0502030303020204" pitchFamily="34" charset="0"/>
            </a:endParaRPr>
          </a:p>
          <a:p>
            <a:pPr algn="just"/>
            <a:r>
              <a:rPr lang="pt-BR" sz="2400" dirty="0">
                <a:latin typeface="Candara" panose="020E0502030303020204" pitchFamily="34" charset="0"/>
              </a:rPr>
              <a:t>- Ação de procedimento comum a ser proposta em cada local – inicial disponibilizada</a:t>
            </a:r>
          </a:p>
          <a:p>
            <a:pPr algn="just"/>
            <a:r>
              <a:rPr lang="pt-BR" sz="2000" i="1" dirty="0">
                <a:latin typeface="Candara" panose="020E0502030303020204" pitchFamily="34" charset="0"/>
              </a:rPr>
              <a:t>(Ação do </a:t>
            </a:r>
            <a:r>
              <a:rPr lang="pt-BR" sz="2000" i="1" dirty="0" err="1">
                <a:latin typeface="Candara" panose="020E0502030303020204" pitchFamily="34" charset="0"/>
              </a:rPr>
              <a:t>Sinasefe</a:t>
            </a:r>
            <a:r>
              <a:rPr lang="pt-BR" sz="2000" i="1" dirty="0">
                <a:latin typeface="Candara" panose="020E0502030303020204" pitchFamily="34" charset="0"/>
              </a:rPr>
              <a:t>/BSB: JFDF 1017049-85.2022.4.01.3400 – liminar ainda não apreciada)</a:t>
            </a:r>
          </a:p>
          <a:p>
            <a:pPr algn="just"/>
            <a:r>
              <a:rPr lang="pt-BR" sz="2400" dirty="0">
                <a:latin typeface="Candara" panose="020E0502030303020204" pitchFamily="34" charset="0"/>
              </a:rPr>
              <a:t> </a:t>
            </a:r>
            <a:endParaRPr lang="pt-BR" sz="24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043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187624" y="1124744"/>
            <a:ext cx="6912768" cy="4216539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pt-BR" sz="2800" b="1" u="sng" dirty="0">
                <a:latin typeface="Candara" panose="020E0502030303020204" pitchFamily="34" charset="0"/>
              </a:rPr>
              <a:t>FUNPRESP</a:t>
            </a:r>
          </a:p>
          <a:p>
            <a:pPr marL="342900" indent="-342900" algn="just">
              <a:buFontTx/>
              <a:buChar char="-"/>
            </a:pPr>
            <a:endParaRPr lang="pt-BR" sz="2400" dirty="0">
              <a:latin typeface="Candara" panose="020E0502030303020204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pt-BR" sz="2400" dirty="0">
                <a:latin typeface="Candara" panose="020E0502030303020204" pitchFamily="34" charset="0"/>
              </a:rPr>
              <a:t>Inclusão obrigatória no RPC e filiação automática ao FUNPRESP de servidores que ingressaram anteriormente no SP estadual ou municipal</a:t>
            </a:r>
          </a:p>
          <a:p>
            <a:pPr marL="342900" indent="-342900" algn="just">
              <a:buFontTx/>
              <a:buChar char="-"/>
            </a:pPr>
            <a:endParaRPr lang="pt-BR" sz="2400" dirty="0">
              <a:latin typeface="Candara" panose="020E0502030303020204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pt-BR" sz="2400" dirty="0">
                <a:latin typeface="Candara" panose="020E0502030303020204" pitchFamily="34" charset="0"/>
              </a:rPr>
              <a:t>Necessidade de manutenção do vínculo – pedido de vacância</a:t>
            </a:r>
          </a:p>
          <a:p>
            <a:pPr algn="just"/>
            <a:endParaRPr lang="pt-BR" sz="2400" dirty="0">
              <a:latin typeface="Candara" panose="020E0502030303020204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pt-BR" sz="2400" dirty="0">
                <a:latin typeface="Candara" panose="020E0502030303020204" pitchFamily="34" charset="0"/>
              </a:rPr>
              <a:t>Dificuldade na execução das demandas – indébito tributário</a:t>
            </a:r>
          </a:p>
        </p:txBody>
      </p:sp>
    </p:spTree>
    <p:extLst>
      <p:ext uri="{BB962C8B-B14F-4D97-AF65-F5344CB8AC3E}">
        <p14:creationId xmlns:p14="http://schemas.microsoft.com/office/powerpoint/2010/main" val="2428099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Personalizada 1">
      <a:dk1>
        <a:srgbClr val="1D3A00"/>
      </a:dk1>
      <a:lt1>
        <a:sysClr val="window" lastClr="FFFFFF"/>
      </a:lt1>
      <a:dk2>
        <a:srgbClr val="1D3A00"/>
      </a:dk2>
      <a:lt2>
        <a:srgbClr val="DEF5FA"/>
      </a:lt2>
      <a:accent1>
        <a:srgbClr val="1D3A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2E5C00"/>
      </a:accent5>
      <a:accent6>
        <a:srgbClr val="8F8F8F"/>
      </a:accent6>
      <a:hlink>
        <a:srgbClr val="0070C0"/>
      </a:hlink>
      <a:folHlink>
        <a:srgbClr val="44B9E8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7570</TotalTime>
  <Words>1296</Words>
  <Application>Microsoft Macintosh PowerPoint</Application>
  <PresentationFormat>Apresentação na tela (4:3)</PresentationFormat>
  <Paragraphs>160</Paragraphs>
  <Slides>25</Slides>
  <Notes>24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2" baseType="lpstr">
      <vt:lpstr>Calibri</vt:lpstr>
      <vt:lpstr>Candara</vt:lpstr>
      <vt:lpstr>Lucida Sans Unicode</vt:lpstr>
      <vt:lpstr>Verdana</vt:lpstr>
      <vt:lpstr>Wingdings 2</vt:lpstr>
      <vt:lpstr>Wingdings 3</vt:lpstr>
      <vt:lpstr>Concurso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HOUSE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Aline Dagios Dalmolin</dc:creator>
  <cp:lastModifiedBy>Office 365</cp:lastModifiedBy>
  <cp:revision>530</cp:revision>
  <cp:lastPrinted>2019-03-13T21:12:09Z</cp:lastPrinted>
  <dcterms:created xsi:type="dcterms:W3CDTF">2013-07-12T13:19:19Z</dcterms:created>
  <dcterms:modified xsi:type="dcterms:W3CDTF">2022-04-28T17:49:37Z</dcterms:modified>
</cp:coreProperties>
</file>